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6" r:id="rId2"/>
    <p:sldId id="275" r:id="rId3"/>
    <p:sldId id="276" r:id="rId4"/>
    <p:sldId id="277" r:id="rId5"/>
    <p:sldId id="278" r:id="rId6"/>
    <p:sldId id="274" r:id="rId7"/>
    <p:sldId id="268" r:id="rId8"/>
    <p:sldId id="272" r:id="rId9"/>
    <p:sldId id="269" r:id="rId10"/>
    <p:sldId id="273" r:id="rId11"/>
    <p:sldId id="267" r:id="rId12"/>
    <p:sldId id="261" r:id="rId13"/>
    <p:sldId id="263" r:id="rId14"/>
    <p:sldId id="264" r:id="rId15"/>
    <p:sldId id="27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1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00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57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32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12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018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288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814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17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22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5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40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60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58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10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28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33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4AFD02-DDF3-4DD7-BF7C-CE77CB5867D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E2321A-0032-4A97-8214-C51E26D209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980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91689" cy="1045882"/>
          </a:xfrm>
        </p:spPr>
        <p:txBody>
          <a:bodyPr/>
          <a:lstStyle/>
          <a:p>
            <a:pPr algn="ctr"/>
            <a:r>
              <a:rPr lang="pl-PL" b="1" dirty="0" smtClean="0"/>
              <a:t>NAJWAŻNIEJSZE INFORMACJE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111" y="4673600"/>
            <a:ext cx="10146385" cy="157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800" b="1" dirty="0">
                <a:solidFill>
                  <a:schemeClr val="bg1"/>
                </a:solidFill>
              </a:rPr>
              <a:t>KORONAWIRUS -&gt; CoViD-19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401" y="1447867"/>
            <a:ext cx="5075237" cy="3225733"/>
          </a:xfrm>
          <a:prstGeom prst="rect">
            <a:avLst/>
          </a:prstGeom>
        </p:spPr>
      </p:pic>
      <p:sp>
        <p:nvSpPr>
          <p:cNvPr id="5" name="Sześciokąt 4"/>
          <p:cNvSpPr/>
          <p:nvPr/>
        </p:nvSpPr>
        <p:spPr>
          <a:xfrm rot="16200000">
            <a:off x="76679" y="857648"/>
            <a:ext cx="1806427" cy="1779479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pl-PL" b="1" dirty="0" smtClean="0"/>
              <a:t>wirus</a:t>
            </a:r>
            <a:endParaRPr lang="pl-PL" b="1" dirty="0"/>
          </a:p>
        </p:txBody>
      </p:sp>
      <p:sp>
        <p:nvSpPr>
          <p:cNvPr id="7" name="Sześciokąt 6"/>
          <p:cNvSpPr/>
          <p:nvPr/>
        </p:nvSpPr>
        <p:spPr>
          <a:xfrm rot="16200000">
            <a:off x="978158" y="2358551"/>
            <a:ext cx="1782952" cy="1716363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pl-PL" b="1" dirty="0" smtClean="0"/>
              <a:t> czyli niewielka cząstka zakaźna </a:t>
            </a:r>
            <a:endParaRPr lang="pl-PL" b="1" dirty="0"/>
          </a:p>
        </p:txBody>
      </p:sp>
      <p:sp>
        <p:nvSpPr>
          <p:cNvPr id="8" name="Sześciokąt 7"/>
          <p:cNvSpPr/>
          <p:nvPr/>
        </p:nvSpPr>
        <p:spPr>
          <a:xfrm rot="16200000">
            <a:off x="8073397" y="3138923"/>
            <a:ext cx="1927678" cy="177129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pl-PL" b="1" dirty="0" smtClean="0"/>
              <a:t>COVID-19</a:t>
            </a:r>
            <a:endParaRPr lang="pl-PL" b="1" dirty="0"/>
          </a:p>
        </p:txBody>
      </p:sp>
      <p:sp>
        <p:nvSpPr>
          <p:cNvPr id="9" name="Sześciokąt 8"/>
          <p:cNvSpPr/>
          <p:nvPr/>
        </p:nvSpPr>
        <p:spPr>
          <a:xfrm rot="16200000">
            <a:off x="9028554" y="4805260"/>
            <a:ext cx="1884894" cy="1707141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pl-PL" sz="1600" b="1" dirty="0" smtClean="0"/>
              <a:t>Czyli ostra choroba układu oddechowego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7428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9208" y="1159099"/>
            <a:ext cx="8434030" cy="4829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>
                <a:solidFill>
                  <a:schemeClr val="bg1"/>
                </a:solidFill>
              </a:rPr>
              <a:t>Światowa </a:t>
            </a:r>
            <a:r>
              <a:rPr lang="pl-PL" sz="2800" b="1" dirty="0">
                <a:solidFill>
                  <a:schemeClr val="bg1"/>
                </a:solidFill>
              </a:rPr>
              <a:t>Organizacja Zdrowia (WHO) nadal prowadzi badania nad sposobami rozprzestrzeniania się COVID-19 i będzie aktualizowała informacje na bieżąco.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748" y="354130"/>
            <a:ext cx="4539167" cy="45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Do objawów </a:t>
            </a:r>
            <a:r>
              <a:rPr lang="pl-PL" dirty="0" err="1"/>
              <a:t>C</a:t>
            </a:r>
            <a:r>
              <a:rPr lang="pl-PL" dirty="0" err="1" smtClean="0"/>
              <a:t>oViD</a:t>
            </a:r>
            <a:r>
              <a:rPr lang="pl-PL" dirty="0" smtClean="0"/>
              <a:t> – 19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378">
            <a:off x="-224660" y="-506242"/>
            <a:ext cx="8188745" cy="7451477"/>
          </a:xfrm>
        </p:spPr>
      </p:pic>
      <p:sp>
        <p:nvSpPr>
          <p:cNvPr id="18" name="Sześciokąt 17"/>
          <p:cNvSpPr/>
          <p:nvPr/>
        </p:nvSpPr>
        <p:spPr>
          <a:xfrm rot="16200000">
            <a:off x="9183608" y="567211"/>
            <a:ext cx="1594008" cy="164818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pl-PL" b="1" dirty="0" smtClean="0"/>
              <a:t>Objawy </a:t>
            </a:r>
            <a:endParaRPr lang="pl-PL" b="1" dirty="0"/>
          </a:p>
        </p:txBody>
      </p:sp>
      <p:sp>
        <p:nvSpPr>
          <p:cNvPr id="19" name="Sześciokąt 18"/>
          <p:cNvSpPr/>
          <p:nvPr/>
        </p:nvSpPr>
        <p:spPr>
          <a:xfrm rot="16200000">
            <a:off x="7818903" y="2002488"/>
            <a:ext cx="1617833" cy="1758272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pl-PL" sz="1600" dirty="0" smtClean="0"/>
              <a:t>Gorączką powyżej 38</a:t>
            </a:r>
            <a:r>
              <a:rPr lang="pl-PL" sz="1600" baseline="30000" dirty="0" smtClean="0"/>
              <a:t>0</a:t>
            </a:r>
            <a:r>
              <a:rPr lang="pl-PL" sz="1600" dirty="0" smtClean="0"/>
              <a:t>C</a:t>
            </a:r>
            <a:endParaRPr lang="pl-PL" sz="1600" dirty="0"/>
          </a:p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0" name="Sześciokąt 19"/>
          <p:cNvSpPr/>
          <p:nvPr/>
        </p:nvSpPr>
        <p:spPr>
          <a:xfrm rot="16200000">
            <a:off x="10105295" y="2296900"/>
            <a:ext cx="1689272" cy="175092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pl-PL" dirty="0" smtClean="0"/>
              <a:t>Suchy kaszel</a:t>
            </a:r>
            <a:endParaRPr lang="pl-PL" dirty="0"/>
          </a:p>
        </p:txBody>
      </p:sp>
      <p:sp>
        <p:nvSpPr>
          <p:cNvPr id="21" name="Sześciokąt 20"/>
          <p:cNvSpPr/>
          <p:nvPr/>
        </p:nvSpPr>
        <p:spPr>
          <a:xfrm rot="16200000">
            <a:off x="6641998" y="3423371"/>
            <a:ext cx="1704844" cy="1716103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pl-PL" dirty="0" smtClean="0"/>
              <a:t>Duszność </a:t>
            </a:r>
            <a:endParaRPr lang="pl-PL" dirty="0"/>
          </a:p>
        </p:txBody>
      </p:sp>
      <p:sp>
        <p:nvSpPr>
          <p:cNvPr id="22" name="Sześciokąt 21"/>
          <p:cNvSpPr/>
          <p:nvPr/>
        </p:nvSpPr>
        <p:spPr>
          <a:xfrm rot="16200000">
            <a:off x="8765374" y="3598076"/>
            <a:ext cx="1627907" cy="1812839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pl-PL" sz="1600" dirty="0" smtClean="0"/>
              <a:t>Zmęczenie </a:t>
            </a:r>
            <a:endParaRPr lang="pl-PL" sz="1600" dirty="0"/>
          </a:p>
        </p:txBody>
      </p:sp>
      <p:sp>
        <p:nvSpPr>
          <p:cNvPr id="23" name="Sześciokąt 22"/>
          <p:cNvSpPr/>
          <p:nvPr/>
        </p:nvSpPr>
        <p:spPr>
          <a:xfrm rot="16200000">
            <a:off x="7595542" y="4951250"/>
            <a:ext cx="1587546" cy="1789789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pl-PL" dirty="0" smtClean="0"/>
              <a:t>Wysypka </a:t>
            </a:r>
            <a:endParaRPr lang="pl-PL" dirty="0"/>
          </a:p>
        </p:txBody>
      </p:sp>
      <p:sp>
        <p:nvSpPr>
          <p:cNvPr id="24" name="Sześciokąt 23"/>
          <p:cNvSpPr/>
          <p:nvPr/>
        </p:nvSpPr>
        <p:spPr>
          <a:xfrm rot="16200000">
            <a:off x="9974877" y="4992498"/>
            <a:ext cx="1659649" cy="1858253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pl-PL" dirty="0" smtClean="0"/>
              <a:t>Kłopoty </a:t>
            </a:r>
            <a:r>
              <a:rPr lang="pl-PL" sz="1600" dirty="0" smtClean="0"/>
              <a:t>żołądkowe 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362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8607" y="605307"/>
            <a:ext cx="10906774" cy="99167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Ty przeciwko KORONAWIRUSOWI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8940" y="1275008"/>
            <a:ext cx="6091707" cy="4932609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</a:rPr>
              <a:t>1. </a:t>
            </a:r>
            <a:r>
              <a:rPr lang="pl-PL" sz="2400" b="1" dirty="0">
                <a:solidFill>
                  <a:schemeClr val="bg1"/>
                </a:solidFill>
              </a:rPr>
              <a:t>Często myj ręce 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</a:rPr>
              <a:t>2. </a:t>
            </a:r>
            <a:r>
              <a:rPr lang="pl-PL" sz="2400" b="1" dirty="0">
                <a:solidFill>
                  <a:schemeClr val="bg1"/>
                </a:solidFill>
              </a:rPr>
              <a:t>Unikaj wychodzenia z domu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</a:rPr>
              <a:t>3. </a:t>
            </a:r>
            <a:r>
              <a:rPr lang="pl-PL" sz="2400" b="1" dirty="0">
                <a:solidFill>
                  <a:schemeClr val="bg1"/>
                </a:solidFill>
              </a:rPr>
              <a:t>Unikaj kontaktu </a:t>
            </a:r>
            <a:r>
              <a:rPr lang="pl-PL" sz="2400" b="1" dirty="0" smtClean="0">
                <a:solidFill>
                  <a:schemeClr val="bg1"/>
                </a:solidFill>
              </a:rPr>
              <a:t>z innymi osobami</a:t>
            </a:r>
            <a:endParaRPr lang="pl-PL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</a:rPr>
              <a:t>4. </a:t>
            </a:r>
            <a:r>
              <a:rPr lang="pl-PL" sz="2400" b="1" dirty="0">
                <a:solidFill>
                  <a:schemeClr val="bg1"/>
                </a:solidFill>
              </a:rPr>
              <a:t>Zachowuj bezpieczny dystans 1,5 – 2 metry od innych ludzi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</a:rPr>
              <a:t>5. </a:t>
            </a:r>
            <a:r>
              <a:rPr lang="pl-PL" sz="2400" b="1" dirty="0">
                <a:solidFill>
                  <a:schemeClr val="bg1"/>
                </a:solidFill>
              </a:rPr>
              <a:t>Regularnie dezynfekuj swój telefon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</a:rPr>
              <a:t>6. </a:t>
            </a:r>
            <a:r>
              <a:rPr lang="pl-PL" sz="2400" b="1" dirty="0">
                <a:solidFill>
                  <a:schemeClr val="bg1"/>
                </a:solidFill>
              </a:rPr>
              <a:t>Zdrowo się odżywiaj i pamiętaj o nawadnianiu organizmu</a:t>
            </a:r>
          </a:p>
          <a:p>
            <a:endParaRPr lang="pl-PL" dirty="0"/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8" y="3388751"/>
            <a:ext cx="5560813" cy="31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Od 16 kwietnia wymagane jest :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zasłanianie ust i nosa w miejscach publicznych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Używanie rękawiczek jednorazowych w sklepach lub dezynfekcja przy wejściu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4" y="3490704"/>
            <a:ext cx="6806423" cy="28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30443" y="3042635"/>
            <a:ext cx="8534400" cy="31778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 smtClean="0"/>
              <a:t>Źródło: usługi Bing, Google</a:t>
            </a:r>
          </a:p>
          <a:p>
            <a:endParaRPr lang="pl-PL" b="1" dirty="0" smtClean="0"/>
          </a:p>
          <a:p>
            <a:pPr marL="0" indent="0" algn="r">
              <a:buNone/>
            </a:pPr>
            <a:endParaRPr lang="pl-PL" sz="1400" dirty="0" smtClean="0"/>
          </a:p>
          <a:p>
            <a:pPr marL="0" indent="0" algn="r">
              <a:buNone/>
            </a:pPr>
            <a:endParaRPr lang="pl-PL" sz="1400" dirty="0"/>
          </a:p>
          <a:p>
            <a:pPr marL="0" indent="0" algn="r">
              <a:buNone/>
            </a:pPr>
            <a:endParaRPr lang="pl-PL" sz="1400" dirty="0" smtClean="0"/>
          </a:p>
          <a:p>
            <a:pPr marL="0" indent="0" algn="r">
              <a:buNone/>
            </a:pPr>
            <a:endParaRPr lang="pl-PL" sz="1400" dirty="0"/>
          </a:p>
          <a:p>
            <a:pPr marL="0" indent="0" algn="r">
              <a:buNone/>
            </a:pPr>
            <a:r>
              <a:rPr lang="pl-PL" sz="1400" b="1" dirty="0" smtClean="0"/>
              <a:t>Opracowała: M. Szumaczuk </a:t>
            </a:r>
          </a:p>
          <a:p>
            <a:pPr marL="0" indent="0">
              <a:buNone/>
            </a:pPr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244" y="4572000"/>
            <a:ext cx="2352336" cy="14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3000" y="404729"/>
            <a:ext cx="8534400" cy="1507067"/>
          </a:xfrm>
        </p:spPr>
        <p:txBody>
          <a:bodyPr/>
          <a:lstStyle/>
          <a:p>
            <a:r>
              <a:rPr lang="pl-PL" b="1" dirty="0"/>
              <a:t>Sposoby przenoszenia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1820" y="1493950"/>
            <a:ext cx="11745532" cy="4777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chemeClr val="bg1"/>
                </a:solidFill>
              </a:rPr>
              <a:t>Przenoszenie </a:t>
            </a:r>
            <a:r>
              <a:rPr lang="pl-PL" sz="2400" b="1" dirty="0">
                <a:solidFill>
                  <a:schemeClr val="bg1"/>
                </a:solidFill>
              </a:rPr>
              <a:t>SARS-CoV-2 odbywa się za pomocą następujących mechanizmów</a:t>
            </a:r>
            <a:r>
              <a:rPr lang="pl-PL" sz="2400" b="1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bg1"/>
                </a:solidFill>
              </a:rPr>
              <a:t>a. Najczęściej rozprzestrzeniają się między osobami w bliskiej odległości (</a:t>
            </a:r>
            <a:r>
              <a:rPr lang="pl-PL" sz="2400" b="1" dirty="0" smtClean="0">
                <a:solidFill>
                  <a:schemeClr val="bg1"/>
                </a:solidFill>
              </a:rPr>
              <a:t>około 1,8 </a:t>
            </a:r>
            <a:r>
              <a:rPr lang="pl-PL" sz="2400" b="1" dirty="0">
                <a:solidFill>
                  <a:schemeClr val="bg1"/>
                </a:solidFill>
              </a:rPr>
              <a:t>metra).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bg1"/>
                </a:solidFill>
              </a:rPr>
              <a:t>b. Przenoszenie z osoby na osobę zachodzi drogą kropelkową, gdy zarażona </a:t>
            </a:r>
            <a:r>
              <a:rPr lang="pl-PL" sz="2400" b="1" dirty="0" smtClean="0">
                <a:solidFill>
                  <a:schemeClr val="bg1"/>
                </a:solidFill>
              </a:rPr>
              <a:t>osoba kaszle </a:t>
            </a:r>
            <a:r>
              <a:rPr lang="pl-PL" sz="2400" b="1" dirty="0">
                <a:solidFill>
                  <a:schemeClr val="bg1"/>
                </a:solidFill>
              </a:rPr>
              <a:t>lub kicha, podobnie jak przy rozprzestrzenianiu się grypy </a:t>
            </a:r>
            <a:r>
              <a:rPr lang="pl-PL" sz="2400" b="1" dirty="0" smtClean="0">
                <a:solidFill>
                  <a:schemeClr val="bg1"/>
                </a:solidFill>
              </a:rPr>
              <a:t/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i innych patogenów </a:t>
            </a:r>
            <a:r>
              <a:rPr lang="pl-PL" sz="2400" b="1" dirty="0">
                <a:solidFill>
                  <a:schemeClr val="bg1"/>
                </a:solidFill>
              </a:rPr>
              <a:t>oddechowych.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bg1"/>
                </a:solidFill>
              </a:rPr>
              <a:t>c. Kropelki te mogą trafić do ust, nosa lub oczu osób znajdujących się </a:t>
            </a:r>
            <a:r>
              <a:rPr lang="pl-PL" sz="2400" b="1" dirty="0" smtClean="0">
                <a:solidFill>
                  <a:schemeClr val="bg1"/>
                </a:solidFill>
              </a:rPr>
              <a:t/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w </a:t>
            </a:r>
            <a:r>
              <a:rPr lang="pl-PL" sz="2400" b="1" dirty="0">
                <a:solidFill>
                  <a:schemeClr val="bg1"/>
                </a:solidFill>
              </a:rPr>
              <a:t>pobliżu </a:t>
            </a:r>
            <a:r>
              <a:rPr lang="pl-PL" sz="2400" b="1" dirty="0" smtClean="0">
                <a:solidFill>
                  <a:schemeClr val="bg1"/>
                </a:solidFill>
              </a:rPr>
              <a:t>lub mogą </a:t>
            </a:r>
            <a:r>
              <a:rPr lang="pl-PL" sz="2400" b="1" dirty="0">
                <a:solidFill>
                  <a:schemeClr val="bg1"/>
                </a:solidFill>
              </a:rPr>
              <a:t>być wdychane.</a:t>
            </a:r>
            <a:endParaRPr lang="pl-PL" sz="2400" b="1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02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1" y="386366"/>
            <a:ext cx="10481771" cy="60917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dirty="0">
                <a:solidFill>
                  <a:schemeClr val="bg1"/>
                </a:solidFill>
              </a:rPr>
              <a:t>d. Zarażenie COVID-19 jest możliwe poprzez, dotknięcie powierzchni </a:t>
            </a:r>
            <a:r>
              <a:rPr lang="pl-PL" sz="2400" b="1" dirty="0" smtClean="0">
                <a:solidFill>
                  <a:schemeClr val="bg1"/>
                </a:solidFill>
              </a:rPr>
              <a:t>lub przedmiotu</a:t>
            </a:r>
            <a:r>
              <a:rPr lang="pl-PL" sz="2400" b="1" dirty="0">
                <a:solidFill>
                  <a:schemeClr val="bg1"/>
                </a:solidFill>
              </a:rPr>
              <a:t>, na którym znajduje się wirus, a następnie dotknięcie własnych </a:t>
            </a:r>
            <a:r>
              <a:rPr lang="pl-PL" sz="2400" b="1" dirty="0" smtClean="0">
                <a:solidFill>
                  <a:schemeClr val="bg1"/>
                </a:solidFill>
              </a:rPr>
              <a:t>ust, nosa </a:t>
            </a:r>
            <a:r>
              <a:rPr lang="pl-PL" sz="2400" b="1" dirty="0">
                <a:solidFill>
                  <a:schemeClr val="bg1"/>
                </a:solidFill>
              </a:rPr>
              <a:t>lub ewentualnie oczu, ale nie jest to uważane </a:t>
            </a:r>
            <a:r>
              <a:rPr lang="pl-PL" sz="2400" b="1" dirty="0" smtClean="0">
                <a:solidFill>
                  <a:schemeClr val="bg1"/>
                </a:solidFill>
              </a:rPr>
              <a:t/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za </a:t>
            </a:r>
            <a:r>
              <a:rPr lang="pl-PL" sz="2400" b="1" dirty="0">
                <a:solidFill>
                  <a:schemeClr val="bg1"/>
                </a:solidFill>
              </a:rPr>
              <a:t>główny </a:t>
            </a:r>
            <a:r>
              <a:rPr lang="pl-PL" sz="2400" b="1" dirty="0" smtClean="0">
                <a:solidFill>
                  <a:schemeClr val="bg1"/>
                </a:solidFill>
              </a:rPr>
              <a:t>sposób rozprzestrzeniania </a:t>
            </a:r>
            <a:r>
              <a:rPr lang="pl-PL" sz="2400" b="1" dirty="0">
                <a:solidFill>
                  <a:schemeClr val="bg1"/>
                </a:solidFill>
              </a:rPr>
              <a:t>się wirusa. </a:t>
            </a:r>
            <a:r>
              <a:rPr lang="pl-PL" sz="2400" b="1" dirty="0" smtClean="0">
                <a:solidFill>
                  <a:schemeClr val="bg1"/>
                </a:solidFill>
              </a:rPr>
              <a:t/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1400" b="1" dirty="0" smtClean="0">
                <a:solidFill>
                  <a:schemeClr val="bg1"/>
                </a:solidFill>
              </a:rPr>
              <a:t>(</a:t>
            </a:r>
            <a:r>
              <a:rPr lang="pl-PL" sz="1400" b="1" dirty="0">
                <a:solidFill>
                  <a:schemeClr val="bg1"/>
                </a:solidFill>
              </a:rPr>
              <a:t>Centra Kontroli </a:t>
            </a:r>
            <a:r>
              <a:rPr lang="pl-PL" sz="1400" b="1" dirty="0" smtClean="0">
                <a:solidFill>
                  <a:schemeClr val="bg1"/>
                </a:solidFill>
              </a:rPr>
              <a:t>i </a:t>
            </a:r>
            <a:r>
              <a:rPr lang="pl-PL" sz="1400" b="1" dirty="0">
                <a:solidFill>
                  <a:schemeClr val="bg1"/>
                </a:solidFill>
              </a:rPr>
              <a:t>Zapobiegania Chorobom, 2020).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bg1"/>
                </a:solidFill>
              </a:rPr>
              <a:t>Istnieją dowody na to, że </a:t>
            </a:r>
            <a:r>
              <a:rPr lang="pl-PL" sz="2400" b="1" dirty="0" err="1">
                <a:solidFill>
                  <a:schemeClr val="bg1"/>
                </a:solidFill>
              </a:rPr>
              <a:t>koronawirusy</a:t>
            </a:r>
            <a:r>
              <a:rPr lang="pl-PL" sz="2400" b="1" dirty="0">
                <a:solidFill>
                  <a:schemeClr val="bg1"/>
                </a:solidFill>
              </a:rPr>
              <a:t> mogą pozostawać zakaźne </a:t>
            </a:r>
            <a:r>
              <a:rPr lang="pl-PL" sz="2400" b="1" dirty="0" smtClean="0">
                <a:solidFill>
                  <a:schemeClr val="bg1"/>
                </a:solidFill>
              </a:rPr>
              <a:t>na powierzchniach </a:t>
            </a:r>
            <a:r>
              <a:rPr lang="pl-PL" sz="2400" b="1" dirty="0">
                <a:solidFill>
                  <a:schemeClr val="bg1"/>
                </a:solidFill>
              </a:rPr>
              <a:t>nieożywionych przez kilka godzin, a nawet dni. 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519" y="685800"/>
            <a:ext cx="11165982" cy="5586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chemeClr val="bg1"/>
                </a:solidFill>
              </a:rPr>
              <a:t>e. W przypadku większości wirusów układu oddechowego, uważa się, </a:t>
            </a:r>
            <a:r>
              <a:rPr lang="pl-PL" sz="2400" b="1" dirty="0" smtClean="0">
                <a:solidFill>
                  <a:schemeClr val="bg1"/>
                </a:solidFill>
              </a:rPr>
              <a:t/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że ludzie zarażają </a:t>
            </a:r>
            <a:r>
              <a:rPr lang="pl-PL" sz="2400" b="1" dirty="0">
                <a:solidFill>
                  <a:schemeClr val="bg1"/>
                </a:solidFill>
              </a:rPr>
              <a:t>najbardziej kiedy wykazują najwięcej symptomów </a:t>
            </a:r>
            <a:r>
              <a:rPr lang="pl-PL" sz="2400" b="1" dirty="0" smtClean="0">
                <a:solidFill>
                  <a:schemeClr val="bg1"/>
                </a:solidFill>
              </a:rPr>
              <a:t/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(</a:t>
            </a:r>
            <a:r>
              <a:rPr lang="pl-PL" sz="2400" b="1" dirty="0">
                <a:solidFill>
                  <a:schemeClr val="bg1"/>
                </a:solidFill>
              </a:rPr>
              <a:t>są </a:t>
            </a:r>
            <a:r>
              <a:rPr lang="pl-PL" sz="2400" b="1" dirty="0" smtClean="0">
                <a:solidFill>
                  <a:schemeClr val="bg1"/>
                </a:solidFill>
              </a:rPr>
              <a:t>najbardziej chorzy</a:t>
            </a:r>
            <a:r>
              <a:rPr lang="pl-PL" sz="2400" b="1" dirty="0">
                <a:solidFill>
                  <a:schemeClr val="bg1"/>
                </a:solidFill>
              </a:rPr>
              <a:t>). </a:t>
            </a:r>
            <a:r>
              <a:rPr lang="pl-PL" sz="2400" b="1" dirty="0" smtClean="0">
                <a:solidFill>
                  <a:schemeClr val="bg1"/>
                </a:solidFill>
              </a:rPr>
              <a:t/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Jednak </a:t>
            </a:r>
            <a:r>
              <a:rPr lang="pl-PL" sz="2400" b="1" dirty="0">
                <a:solidFill>
                  <a:schemeClr val="bg1"/>
                </a:solidFill>
              </a:rPr>
              <a:t>w przypadku COVID-19 zgłaszano przypadki </a:t>
            </a:r>
            <a:r>
              <a:rPr lang="pl-PL" sz="2400" b="1" dirty="0" smtClean="0">
                <a:solidFill>
                  <a:schemeClr val="bg1"/>
                </a:solidFill>
              </a:rPr>
              <a:t>rozprzestrzeniania się </a:t>
            </a:r>
            <a:r>
              <a:rPr lang="pl-PL" sz="2400" b="1" dirty="0">
                <a:solidFill>
                  <a:schemeClr val="bg1"/>
                </a:solidFill>
              </a:rPr>
              <a:t>przez zakażonych pacjentów bez objawów przez bliski kontakt. </a:t>
            </a:r>
            <a:endParaRPr lang="pl-PL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400" b="1" dirty="0" smtClean="0">
                <a:solidFill>
                  <a:schemeClr val="bg1"/>
                </a:solidFill>
              </a:rPr>
              <a:t>(Centra Kontroli </a:t>
            </a:r>
            <a:r>
              <a:rPr lang="pl-PL" sz="1400" b="1" dirty="0">
                <a:solidFill>
                  <a:schemeClr val="bg1"/>
                </a:solidFill>
              </a:rPr>
              <a:t>i Zapobiegania Chorobom, 2020) (</a:t>
            </a:r>
            <a:r>
              <a:rPr lang="pl-PL" sz="1400" b="1" dirty="0" err="1">
                <a:solidFill>
                  <a:schemeClr val="bg1"/>
                </a:solidFill>
              </a:rPr>
              <a:t>Rothe</a:t>
            </a:r>
            <a:r>
              <a:rPr lang="pl-PL" sz="1400" b="1" dirty="0">
                <a:solidFill>
                  <a:schemeClr val="bg1"/>
                </a:solidFill>
              </a:rPr>
              <a:t>, 2020). </a:t>
            </a:r>
            <a:endParaRPr lang="pl-PL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bg1"/>
                </a:solidFill>
              </a:rPr>
              <a:t>Ostatnie badania sugerują</a:t>
            </a:r>
            <a:r>
              <a:rPr lang="pl-PL" sz="2400" b="1" dirty="0">
                <a:solidFill>
                  <a:schemeClr val="bg1"/>
                </a:solidFill>
              </a:rPr>
              <a:t>, że pacjenci bezobjawowi (lub </a:t>
            </a:r>
            <a:r>
              <a:rPr lang="pl-PL" sz="2400" b="1" dirty="0" err="1">
                <a:solidFill>
                  <a:schemeClr val="bg1"/>
                </a:solidFill>
              </a:rPr>
              <a:t>przedobjawowi</a:t>
            </a:r>
            <a:r>
              <a:rPr lang="pl-PL" sz="2400" b="1" dirty="0">
                <a:solidFill>
                  <a:schemeClr val="bg1"/>
                </a:solidFill>
              </a:rPr>
              <a:t>) mogą rzeczywiście </a:t>
            </a:r>
            <a:r>
              <a:rPr lang="pl-PL" sz="2400" b="1" dirty="0" smtClean="0">
                <a:solidFill>
                  <a:schemeClr val="bg1"/>
                </a:solidFill>
              </a:rPr>
              <a:t>być motorem </a:t>
            </a:r>
            <a:r>
              <a:rPr lang="pl-PL" sz="2400" b="1" dirty="0">
                <a:solidFill>
                  <a:schemeClr val="bg1"/>
                </a:solidFill>
              </a:rPr>
              <a:t>szybkiego rozwoju choroby. </a:t>
            </a:r>
            <a:r>
              <a:rPr lang="pl-PL" sz="1400" b="1" dirty="0">
                <a:solidFill>
                  <a:schemeClr val="bg1"/>
                </a:solidFill>
              </a:rPr>
              <a:t>(</a:t>
            </a:r>
            <a:r>
              <a:rPr lang="pl-PL" sz="1400" b="1" dirty="0" err="1">
                <a:solidFill>
                  <a:schemeClr val="bg1"/>
                </a:solidFill>
              </a:rPr>
              <a:t>Ruiyun</a:t>
            </a:r>
            <a:r>
              <a:rPr lang="pl-PL" sz="1400" b="1" dirty="0">
                <a:solidFill>
                  <a:schemeClr val="bg1"/>
                </a:solidFill>
              </a:rPr>
              <a:t> Li, 2020).</a:t>
            </a:r>
            <a:endParaRPr lang="pl-P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1" y="685800"/>
            <a:ext cx="10893895" cy="5560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chemeClr val="bg1"/>
                </a:solidFill>
              </a:rPr>
              <a:t>f. </a:t>
            </a:r>
            <a:r>
              <a:rPr lang="pl-PL" sz="2400" b="1" dirty="0" smtClean="0">
                <a:solidFill>
                  <a:schemeClr val="bg1"/>
                </a:solidFill>
              </a:rPr>
              <a:t>Pacjenci </a:t>
            </a:r>
            <a:r>
              <a:rPr lang="pl-PL" sz="2400" b="1" dirty="0">
                <a:solidFill>
                  <a:schemeClr val="bg1"/>
                </a:solidFill>
              </a:rPr>
              <a:t>mogą pozostać </a:t>
            </a:r>
            <a:r>
              <a:rPr lang="pl-PL" sz="2400" b="1" dirty="0" smtClean="0">
                <a:solidFill>
                  <a:schemeClr val="bg1"/>
                </a:solidFill>
              </a:rPr>
              <a:t>zakaźni </a:t>
            </a:r>
            <a:r>
              <a:rPr lang="pl-PL" sz="2400" b="1" dirty="0">
                <a:solidFill>
                  <a:schemeClr val="bg1"/>
                </a:solidFill>
              </a:rPr>
              <a:t>do dwóch tygodni po </a:t>
            </a:r>
            <a:r>
              <a:rPr lang="pl-PL" sz="2400" b="1" dirty="0" smtClean="0">
                <a:solidFill>
                  <a:schemeClr val="bg1"/>
                </a:solidFill>
              </a:rPr>
              <a:t>ustąpieniu objawów</a:t>
            </a:r>
            <a:r>
              <a:rPr lang="pl-PL" sz="2400" b="1" dirty="0">
                <a:solidFill>
                  <a:schemeClr val="bg1"/>
                </a:solidFill>
              </a:rPr>
              <a:t>. </a:t>
            </a:r>
            <a:r>
              <a:rPr lang="pl-PL" sz="2400" b="1" dirty="0">
                <a:solidFill>
                  <a:schemeClr val="bg1"/>
                </a:solidFill>
              </a:rPr>
              <a:t>P</a:t>
            </a:r>
            <a:r>
              <a:rPr lang="pl-PL" sz="2400" b="1" dirty="0" smtClean="0">
                <a:solidFill>
                  <a:schemeClr val="bg1"/>
                </a:solidFill>
              </a:rPr>
              <a:t>odczas </a:t>
            </a:r>
            <a:r>
              <a:rPr lang="pl-PL" sz="2400" b="1" dirty="0">
                <a:solidFill>
                  <a:schemeClr val="bg1"/>
                </a:solidFill>
              </a:rPr>
              <a:t>gdy objawy </a:t>
            </a:r>
            <a:r>
              <a:rPr lang="pl-PL" sz="2400" b="1" dirty="0" smtClean="0">
                <a:solidFill>
                  <a:schemeClr val="bg1"/>
                </a:solidFill>
              </a:rPr>
              <a:t>ustępowały przeważnie </a:t>
            </a:r>
            <a:r>
              <a:rPr lang="pl-PL" sz="2400" b="1" dirty="0">
                <a:solidFill>
                  <a:schemeClr val="bg1"/>
                </a:solidFill>
              </a:rPr>
              <a:t>pod koniec pierwszego tygodnia, wirusowe RNA </a:t>
            </a:r>
            <a:r>
              <a:rPr lang="pl-PL" sz="2400" b="1" dirty="0" smtClean="0">
                <a:solidFill>
                  <a:schemeClr val="bg1"/>
                </a:solidFill>
              </a:rPr>
              <a:t>pozostało wykrywalne </a:t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w </a:t>
            </a:r>
            <a:r>
              <a:rPr lang="pl-PL" sz="2400" b="1" dirty="0">
                <a:solidFill>
                  <a:schemeClr val="bg1"/>
                </a:solidFill>
              </a:rPr>
              <a:t>wymazach z gardła nawet do drugiego tygodnia. Próbki kału </a:t>
            </a:r>
            <a:r>
              <a:rPr lang="pl-PL" sz="2400" b="1" dirty="0" smtClean="0">
                <a:solidFill>
                  <a:schemeClr val="bg1"/>
                </a:solidFill>
              </a:rPr>
              <a:t/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i plwociny </a:t>
            </a:r>
            <a:r>
              <a:rPr lang="pl-PL" sz="2400" b="1" dirty="0">
                <a:solidFill>
                  <a:schemeClr val="bg1"/>
                </a:solidFill>
              </a:rPr>
              <a:t>wykazywały dodatnie testy </a:t>
            </a:r>
            <a:r>
              <a:rPr lang="pl-PL" sz="2400" b="1" dirty="0" smtClean="0">
                <a:solidFill>
                  <a:schemeClr val="bg1"/>
                </a:solidFill>
              </a:rPr>
              <a:t>RNA przez </a:t>
            </a:r>
            <a:r>
              <a:rPr lang="pl-PL" sz="2400" b="1" dirty="0">
                <a:solidFill>
                  <a:schemeClr val="bg1"/>
                </a:solidFill>
              </a:rPr>
              <a:t>jeszcze dłuższy czas, </a:t>
            </a:r>
            <a:r>
              <a:rPr lang="pl-PL" sz="2400" b="1" dirty="0" smtClean="0">
                <a:solidFill>
                  <a:schemeClr val="bg1"/>
                </a:solidFill>
              </a:rPr>
              <a:t>mimo pełnego </a:t>
            </a:r>
            <a:r>
              <a:rPr lang="pl-PL" sz="2400" b="1" dirty="0">
                <a:solidFill>
                  <a:schemeClr val="bg1"/>
                </a:solidFill>
              </a:rPr>
              <a:t>ustąpienia objawów. </a:t>
            </a:r>
            <a:endParaRPr lang="pl-PL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400" b="1" dirty="0" smtClean="0">
                <a:solidFill>
                  <a:schemeClr val="bg1"/>
                </a:solidFill>
              </a:rPr>
              <a:t>(</a:t>
            </a:r>
            <a:r>
              <a:rPr lang="pl-PL" sz="1400" b="1" dirty="0">
                <a:solidFill>
                  <a:schemeClr val="bg1"/>
                </a:solidFill>
              </a:rPr>
              <a:t>Roman </a:t>
            </a:r>
            <a:r>
              <a:rPr lang="pl-PL" sz="1400" b="1" dirty="0" err="1">
                <a:solidFill>
                  <a:schemeClr val="bg1"/>
                </a:solidFill>
              </a:rPr>
              <a:t>Wölfel</a:t>
            </a:r>
            <a:r>
              <a:rPr lang="pl-PL" sz="1400" b="1" dirty="0">
                <a:solidFill>
                  <a:schemeClr val="bg1"/>
                </a:solidFill>
              </a:rPr>
              <a:t>, 2020)</a:t>
            </a:r>
            <a:endParaRPr lang="pl-P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0878" y="446746"/>
            <a:ext cx="8534400" cy="1072962"/>
          </a:xfrm>
        </p:spPr>
        <p:txBody>
          <a:bodyPr/>
          <a:lstStyle/>
          <a:p>
            <a:r>
              <a:rPr lang="pl-PL" b="1" dirty="0" smtClean="0"/>
              <a:t>Pamiętaj …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0878" y="1811907"/>
            <a:ext cx="8910549" cy="4254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>
                <a:solidFill>
                  <a:schemeClr val="bg1"/>
                </a:solidFill>
              </a:rPr>
              <a:t>Wirus </a:t>
            </a:r>
            <a:r>
              <a:rPr lang="pl-PL" sz="2800" b="1" dirty="0">
                <a:solidFill>
                  <a:schemeClr val="bg1"/>
                </a:solidFill>
              </a:rPr>
              <a:t>przenosi się drogą kropelkową. </a:t>
            </a:r>
            <a:endParaRPr lang="pl-PL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800" b="1" dirty="0" smtClean="0">
                <a:solidFill>
                  <a:schemeClr val="bg1"/>
                </a:solidFill>
              </a:rPr>
              <a:t>Choroba </a:t>
            </a:r>
            <a:r>
              <a:rPr lang="pl-PL" sz="2800" b="1" dirty="0">
                <a:solidFill>
                  <a:schemeClr val="bg1"/>
                </a:solidFill>
              </a:rPr>
              <a:t>może rozprzestrzeniać się gdy osoba </a:t>
            </a:r>
            <a:r>
              <a:rPr lang="pl-PL" sz="2800" b="1" dirty="0" smtClean="0">
                <a:solidFill>
                  <a:schemeClr val="bg1"/>
                </a:solidFill>
              </a:rPr>
              <a:t/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z </a:t>
            </a:r>
            <a:r>
              <a:rPr lang="pl-PL" sz="2800" b="1" dirty="0">
                <a:solidFill>
                  <a:schemeClr val="bg1"/>
                </a:solidFill>
              </a:rPr>
              <a:t>COVID-19 </a:t>
            </a:r>
            <a:r>
              <a:rPr lang="pl-PL" sz="2800" b="1" u="sng" dirty="0" smtClean="0">
                <a:solidFill>
                  <a:schemeClr val="bg1"/>
                </a:solidFill>
              </a:rPr>
              <a:t>kaszle, kicha </a:t>
            </a:r>
            <a:r>
              <a:rPr lang="pl-PL" sz="2800" b="1" u="sng" dirty="0">
                <a:solidFill>
                  <a:schemeClr val="bg1"/>
                </a:solidFill>
              </a:rPr>
              <a:t>lub wydycha powietrze</a:t>
            </a:r>
            <a:r>
              <a:rPr lang="pl-PL" sz="2800" b="1" dirty="0">
                <a:solidFill>
                  <a:schemeClr val="bg1"/>
                </a:solidFill>
              </a:rPr>
              <a:t>, należy więc przebywać w odległości większej niż </a:t>
            </a:r>
            <a:r>
              <a:rPr lang="pl-PL" sz="2800" b="1" dirty="0" smtClean="0">
                <a:solidFill>
                  <a:schemeClr val="bg1"/>
                </a:solidFill>
              </a:rPr>
              <a:t>1,5 metra </a:t>
            </a:r>
            <a:r>
              <a:rPr lang="pl-PL" sz="2800" b="1" dirty="0">
                <a:solidFill>
                  <a:schemeClr val="bg1"/>
                </a:solidFill>
              </a:rPr>
              <a:t>od zarażonej osoby. </a:t>
            </a:r>
            <a:endParaRPr lang="pl-PL" sz="2800" b="1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748" y="354130"/>
            <a:ext cx="4539167" cy="45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431963" y="3089481"/>
            <a:ext cx="307642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300563" y="2780387"/>
            <a:ext cx="307642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6" y="2677262"/>
            <a:ext cx="2090369" cy="4180738"/>
          </a:xfrm>
        </p:spPr>
      </p:pic>
      <p:sp>
        <p:nvSpPr>
          <p:cNvPr id="15" name="Objaśnienie owalne 14"/>
          <p:cNvSpPr/>
          <p:nvPr/>
        </p:nvSpPr>
        <p:spPr>
          <a:xfrm>
            <a:off x="903153" y="850007"/>
            <a:ext cx="4930977" cy="1930382"/>
          </a:xfrm>
          <a:prstGeom prst="wedgeEllipseCallout">
            <a:avLst>
              <a:gd name="adj1" fmla="val -29721"/>
              <a:gd name="adj2" fmla="val 701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Wirus przenosi się drogą kropelkową </a:t>
            </a:r>
            <a:br>
              <a:rPr lang="pl-PL" sz="2400" dirty="0" smtClean="0"/>
            </a:br>
            <a:r>
              <a:rPr lang="pl-PL" sz="2400" dirty="0" smtClean="0"/>
              <a:t>– gdy się kicha, kaszle, wydycha powietrze</a:t>
            </a:r>
            <a:endParaRPr lang="pl-PL" sz="2400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995" y="2519114"/>
            <a:ext cx="3551147" cy="4756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89" l="10903" r="100000">
                        <a14:backgroundMark x1="47871" y1="92222" x2="47871" y2="92222"/>
                        <a14:backgroundMark x1="44634" y1="92667" x2="44634" y2="92667"/>
                        <a14:backgroundMark x1="40375" y1="92667" x2="40375" y2="92667"/>
                        <a14:backgroundMark x1="39182" y1="91556" x2="39182" y2="91556"/>
                        <a14:backgroundMark x1="38160" y1="90111" x2="38160" y2="90111"/>
                        <a14:backgroundMark x1="38160" y1="88333" x2="38160" y2="88333"/>
                        <a14:backgroundMark x1="38671" y1="87333" x2="38671" y2="87333"/>
                        <a14:backgroundMark x1="42419" y1="86556" x2="42419" y2="86556"/>
                        <a14:backgroundMark x1="47359" y1="86556" x2="47359" y2="86556"/>
                        <a14:backgroundMark x1="48552" y1="86556" x2="48552" y2="86556"/>
                        <a14:backgroundMark x1="44634" y1="81667" x2="44634" y2="81667"/>
                        <a14:backgroundMark x1="40375" y1="76333" x2="40375" y2="76333"/>
                        <a14:backgroundMark x1="41908" y1="70667" x2="41908" y2="70667"/>
                        <a14:backgroundMark x1="47359" y1="63556" x2="47359" y2="63556"/>
                        <a14:backgroundMark x1="47359" y1="60778" x2="47359" y2="60778"/>
                        <a14:backgroundMark x1="47359" y1="56889" x2="47359" y2="56889"/>
                        <a14:backgroundMark x1="50085" y1="52667" x2="50085" y2="52667"/>
                        <a14:backgroundMark x1="50596" y1="50444" x2="50596" y2="50444"/>
                        <a14:backgroundMark x1="49063" y1="47333" x2="49063" y2="47333"/>
                        <a14:backgroundMark x1="43612" y1="48778" x2="43101" y2="49111"/>
                        <a14:backgroundMark x1="39182" y1="49111" x2="39182" y2="49111"/>
                        <a14:backgroundMark x1="36457" y1="48000" x2="36457" y2="48000"/>
                        <a14:backgroundMark x1="34412" y1="47000" x2="34412" y2="47000"/>
                        <a14:backgroundMark x1="33731" y1="43111" x2="33731" y2="43111"/>
                        <a14:backgroundMark x1="38160" y1="34889" x2="38160" y2="34889"/>
                        <a14:backgroundMark x1="39182" y1="31778" x2="39182" y2="31778"/>
                        <a14:backgroundMark x1="37649" y1="28222" x2="37649" y2="28222"/>
                        <a14:backgroundMark x1="40886" y1="25000" x2="40886" y2="25000"/>
                        <a14:backgroundMark x1="46848" y1="24333" x2="46848" y2="24333"/>
                        <a14:backgroundMark x1="52300" y1="20444" x2="52300" y2="20444"/>
                        <a14:backgroundMark x1="51789" y1="15111" x2="51789" y2="15111"/>
                        <a14:backgroundMark x1="47871" y1="12667" x2="47871" y2="12667"/>
                        <a14:backgroundMark x1="45145" y1="11222" x2="45145" y2="11222"/>
                        <a14:backgroundMark x1="47871" y1="9111" x2="47871" y2="9111"/>
                        <a14:backgroundMark x1="52811" y1="6556" x2="52811" y2="6556"/>
                        <a14:backgroundMark x1="56559" y1="4444" x2="56559" y2="4444"/>
                        <a14:backgroundMark x1="60988" y1="3444" x2="61499" y2="3444"/>
                        <a14:backgroundMark x1="66951" y1="2667" x2="66951" y2="2667"/>
                        <a14:backgroundMark x1="69676" y1="3778" x2="70187" y2="3778"/>
                        <a14:backgroundMark x1="73935" y1="4444" x2="74446" y2="4778"/>
                        <a14:backgroundMark x1="80579" y1="6556" x2="80579" y2="6556"/>
                        <a14:backgroundMark x1="88586" y1="9444" x2="88586" y2="9778"/>
                        <a14:backgroundMark x1="88586" y1="15111" x2="88586" y2="15111"/>
                        <a14:backgroundMark x1="80579" y1="25333" x2="80579" y2="25333"/>
                        <a14:backgroundMark x1="74446" y1="25333" x2="74446" y2="25333"/>
                        <a14:backgroundMark x1="79387" y1="27889" x2="79387" y2="27889"/>
                        <a14:backgroundMark x1="85349" y1="31778" x2="84838" y2="31778"/>
                        <a14:backgroundMark x1="87053" y1="38444" x2="87053" y2="38444"/>
                        <a14:backgroundMark x1="91823" y1="45556" x2="93015" y2="45556"/>
                        <a14:backgroundMark x1="94549" y1="51889" x2="94549" y2="51889"/>
                        <a14:backgroundMark x1="88586" y1="55444" x2="88586" y2="55444"/>
                        <a14:backgroundMark x1="83135" y1="55444" x2="83135" y2="55444"/>
                        <a14:backgroundMark x1="79387" y1="62222" x2="79387" y2="62222"/>
                        <a14:backgroundMark x1="77172" y1="65333" x2="77172" y2="65333"/>
                        <a14:backgroundMark x1="77172" y1="68889" x2="77172" y2="68889"/>
                        <a14:backgroundMark x1="67973" y1="76000" x2="67973" y2="76000"/>
                        <a14:backgroundMark x1="70698" y1="81333" x2="70698" y2="80889"/>
                        <a14:backgroundMark x1="77172" y1="87333" x2="77172" y2="87667"/>
                        <a14:backgroundMark x1="79898" y1="91889" x2="79898" y2="91889"/>
                        <a14:backgroundMark x1="75128" y1="95111" x2="75128" y2="95111"/>
                        <a14:backgroundMark x1="68484" y1="95778" x2="68484" y2="95778"/>
                        <a14:backgroundMark x1="62521" y1="95444" x2="62521" y2="95444"/>
                        <a14:backgroundMark x1="56048" y1="96111" x2="56048" y2="96111"/>
                        <a14:backgroundMark x1="50596" y1="96111" x2="50596" y2="96111"/>
                        <a14:backgroundMark x1="48552" y1="94444" x2="48552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79" y="1339077"/>
            <a:ext cx="3499610" cy="5365671"/>
          </a:xfrm>
          <a:prstGeom prst="rect">
            <a:avLst/>
          </a:prstGeom>
        </p:spPr>
      </p:pic>
      <p:pic>
        <p:nvPicPr>
          <p:cNvPr id="24" name="Symbol zastępczy zawartości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93" y="2246361"/>
            <a:ext cx="401178" cy="365058"/>
          </a:xfrm>
          <a:prstGeom prst="rect">
            <a:avLst/>
          </a:prstGeom>
        </p:spPr>
      </p:pic>
      <p:pic>
        <p:nvPicPr>
          <p:cNvPr id="25" name="Symbol zastępczy zawartości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4" y="2200591"/>
            <a:ext cx="325541" cy="296231"/>
          </a:xfrm>
          <a:prstGeom prst="rect">
            <a:avLst/>
          </a:prstGeom>
        </p:spPr>
      </p:pic>
      <p:pic>
        <p:nvPicPr>
          <p:cNvPr id="26" name="Symbol zastępczy zawartości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0" y="2330846"/>
            <a:ext cx="206896" cy="188268"/>
          </a:xfrm>
          <a:prstGeom prst="rect">
            <a:avLst/>
          </a:prstGeom>
        </p:spPr>
      </p:pic>
      <p:pic>
        <p:nvPicPr>
          <p:cNvPr id="27" name="Symbol zastępczy zawartości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36" y="2780387"/>
            <a:ext cx="162487" cy="147857"/>
          </a:xfrm>
          <a:prstGeom prst="rect">
            <a:avLst/>
          </a:prstGeom>
        </p:spPr>
      </p:pic>
      <p:pic>
        <p:nvPicPr>
          <p:cNvPr id="29" name="Symbol zastępczy zawartości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47" y="4302439"/>
            <a:ext cx="325541" cy="296231"/>
          </a:xfrm>
          <a:prstGeom prst="rect">
            <a:avLst/>
          </a:prstGeom>
        </p:spPr>
      </p:pic>
      <p:pic>
        <p:nvPicPr>
          <p:cNvPr id="30" name="Symbol zastępczy zawartości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35" y="2561787"/>
            <a:ext cx="325541" cy="296231"/>
          </a:xfrm>
          <a:prstGeom prst="rect">
            <a:avLst/>
          </a:prstGeom>
        </p:spPr>
      </p:pic>
      <p:pic>
        <p:nvPicPr>
          <p:cNvPr id="31" name="Symbol zastępczy zawartości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46" y="4989644"/>
            <a:ext cx="325541" cy="296231"/>
          </a:xfrm>
          <a:prstGeom prst="rect">
            <a:avLst/>
          </a:prstGeom>
        </p:spPr>
      </p:pic>
      <p:pic>
        <p:nvPicPr>
          <p:cNvPr id="32" name="Symbol zastępczy zawartości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16" y="4495139"/>
            <a:ext cx="325541" cy="296231"/>
          </a:xfrm>
          <a:prstGeom prst="rect">
            <a:avLst/>
          </a:prstGeom>
        </p:spPr>
      </p:pic>
      <p:pic>
        <p:nvPicPr>
          <p:cNvPr id="33" name="Symbol zastępczy zawartości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68" y="5172439"/>
            <a:ext cx="162487" cy="147857"/>
          </a:xfrm>
          <a:prstGeom prst="rect">
            <a:avLst/>
          </a:prstGeom>
        </p:spPr>
      </p:pic>
      <p:pic>
        <p:nvPicPr>
          <p:cNvPr id="34" name="Symbol zastępczy zawartości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06" y="3285341"/>
            <a:ext cx="162487" cy="147857"/>
          </a:xfrm>
          <a:prstGeom prst="rect">
            <a:avLst/>
          </a:prstGeom>
        </p:spPr>
      </p:pic>
      <p:pic>
        <p:nvPicPr>
          <p:cNvPr id="35" name="Symbol zastępczy zawartości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76" y="3015552"/>
            <a:ext cx="162487" cy="147857"/>
          </a:xfrm>
          <a:prstGeom prst="rect">
            <a:avLst/>
          </a:prstGeom>
        </p:spPr>
      </p:pic>
      <p:pic>
        <p:nvPicPr>
          <p:cNvPr id="36" name="Symbol zastępczy zawartości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12" y="2666047"/>
            <a:ext cx="206896" cy="188268"/>
          </a:xfrm>
          <a:prstGeom prst="rect">
            <a:avLst/>
          </a:prstGeom>
        </p:spPr>
      </p:pic>
      <p:pic>
        <p:nvPicPr>
          <p:cNvPr id="37" name="Symbol zastępczy zawartości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564" y="3015552"/>
            <a:ext cx="325541" cy="296231"/>
          </a:xfrm>
          <a:prstGeom prst="rect">
            <a:avLst/>
          </a:prstGeom>
        </p:spPr>
      </p:pic>
      <p:pic>
        <p:nvPicPr>
          <p:cNvPr id="38" name="Symbol zastępczy zawartości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62" y="3191964"/>
            <a:ext cx="206896" cy="1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2088" y="768718"/>
            <a:ext cx="8534400" cy="1072962"/>
          </a:xfrm>
        </p:spPr>
        <p:txBody>
          <a:bodyPr/>
          <a:lstStyle/>
          <a:p>
            <a:r>
              <a:rPr lang="pl-PL" b="1" dirty="0" smtClean="0"/>
              <a:t>Pamiętaj …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2273" y="2565719"/>
            <a:ext cx="8434030" cy="3354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>
                <a:solidFill>
                  <a:schemeClr val="bg1"/>
                </a:solidFill>
              </a:rPr>
              <a:t>Ponadto </a:t>
            </a:r>
            <a:r>
              <a:rPr lang="pl-PL" sz="2800" b="1" u="sng" dirty="0">
                <a:solidFill>
                  <a:schemeClr val="bg1"/>
                </a:solidFill>
              </a:rPr>
              <a:t>kropelki lądują na </a:t>
            </a:r>
            <a:r>
              <a:rPr lang="pl-PL" sz="2800" b="1" u="sng" dirty="0" smtClean="0">
                <a:solidFill>
                  <a:schemeClr val="bg1"/>
                </a:solidFill>
              </a:rPr>
              <a:t>powierzchnie </a:t>
            </a:r>
            <a:r>
              <a:rPr lang="pl-PL" sz="2800" b="1" u="sng" dirty="0" smtClean="0">
                <a:solidFill>
                  <a:schemeClr val="bg1"/>
                </a:solidFill>
              </a:rPr>
              <a:t/>
            </a:r>
            <a:br>
              <a:rPr lang="pl-PL" sz="2800" b="1" u="sng" dirty="0" smtClean="0">
                <a:solidFill>
                  <a:schemeClr val="bg1"/>
                </a:solidFill>
              </a:rPr>
            </a:br>
            <a:r>
              <a:rPr lang="pl-PL" sz="2800" b="1" u="sng" dirty="0" smtClean="0">
                <a:solidFill>
                  <a:schemeClr val="bg1"/>
                </a:solidFill>
              </a:rPr>
              <a:t>i </a:t>
            </a:r>
            <a:r>
              <a:rPr lang="pl-PL" sz="2800" b="1" u="sng" dirty="0" smtClean="0">
                <a:solidFill>
                  <a:schemeClr val="bg1"/>
                </a:solidFill>
              </a:rPr>
              <a:t>przedmioty </a:t>
            </a:r>
            <a:r>
              <a:rPr lang="pl-PL" sz="2800" b="1" dirty="0">
                <a:solidFill>
                  <a:schemeClr val="bg1"/>
                </a:solidFill>
              </a:rPr>
              <a:t>wokół zakażonej osoby, </a:t>
            </a:r>
            <a:r>
              <a:rPr lang="pl-PL" sz="2800" b="1" dirty="0" smtClean="0">
                <a:solidFill>
                  <a:schemeClr val="bg1"/>
                </a:solidFill>
              </a:rPr>
              <a:t/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więc do </a:t>
            </a:r>
            <a:r>
              <a:rPr lang="pl-PL" sz="2800" b="1" u="sng" dirty="0">
                <a:solidFill>
                  <a:schemeClr val="bg1"/>
                </a:solidFill>
              </a:rPr>
              <a:t>zarażenia może dojść </a:t>
            </a:r>
            <a:r>
              <a:rPr lang="pl-PL" sz="2800" b="1" u="sng" dirty="0" smtClean="0">
                <a:solidFill>
                  <a:schemeClr val="bg1"/>
                </a:solidFill>
              </a:rPr>
              <a:t/>
            </a:r>
            <a:br>
              <a:rPr lang="pl-PL" sz="2800" b="1" u="sng" dirty="0" smtClean="0">
                <a:solidFill>
                  <a:schemeClr val="bg1"/>
                </a:solidFill>
              </a:rPr>
            </a:br>
            <a:r>
              <a:rPr lang="pl-PL" sz="2800" b="1" u="sng" dirty="0" smtClean="0">
                <a:solidFill>
                  <a:schemeClr val="bg1"/>
                </a:solidFill>
              </a:rPr>
              <a:t>poprzez </a:t>
            </a:r>
            <a:r>
              <a:rPr lang="pl-PL" sz="2800" b="1" u="sng" dirty="0">
                <a:solidFill>
                  <a:schemeClr val="bg1"/>
                </a:solidFill>
              </a:rPr>
              <a:t>dotykanie tych przedmiotów, </a:t>
            </a:r>
            <a:r>
              <a:rPr lang="pl-PL" sz="2800" b="1" u="sng" dirty="0" smtClean="0">
                <a:solidFill>
                  <a:schemeClr val="bg1"/>
                </a:solidFill>
              </a:rPr>
              <a:t/>
            </a:r>
            <a:br>
              <a:rPr lang="pl-PL" sz="2800" b="1" u="sng" dirty="0" smtClean="0">
                <a:solidFill>
                  <a:schemeClr val="bg1"/>
                </a:solidFill>
              </a:rPr>
            </a:br>
            <a:r>
              <a:rPr lang="pl-PL" sz="2800" b="1" u="sng" dirty="0" smtClean="0">
                <a:solidFill>
                  <a:schemeClr val="bg1"/>
                </a:solidFill>
              </a:rPr>
              <a:t>a </a:t>
            </a:r>
            <a:r>
              <a:rPr lang="pl-PL" sz="2800" b="1" u="sng" dirty="0">
                <a:solidFill>
                  <a:schemeClr val="bg1"/>
                </a:solidFill>
              </a:rPr>
              <a:t>następnie dotykanie oczu, nosa lub ust. </a:t>
            </a:r>
            <a:endParaRPr lang="pl-PL" sz="2800" b="1" u="sng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870" y="354130"/>
            <a:ext cx="4539167" cy="45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3912" y="94333"/>
            <a:ext cx="8768881" cy="15070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długo koronawirus utrzymuje się  na różnych powierzchniach …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5" y="2253903"/>
            <a:ext cx="2057220" cy="1028610"/>
          </a:xfrm>
        </p:spPr>
      </p:pic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379">
            <a:off x="993539" y="2056716"/>
            <a:ext cx="2057220" cy="102861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5438">
            <a:off x="9962838" y="1417257"/>
            <a:ext cx="1947526" cy="167329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576">
            <a:off x="9326095" y="1399092"/>
            <a:ext cx="2129374" cy="220597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7" y="4777480"/>
            <a:ext cx="3594628" cy="1763614"/>
          </a:xfrm>
          <a:prstGeom prst="rect">
            <a:avLst/>
          </a:prstGeom>
        </p:spPr>
      </p:pic>
      <p:sp>
        <p:nvSpPr>
          <p:cNvPr id="14" name="Prostokąt z rogami ściętymi po przekątnej 13"/>
          <p:cNvSpPr/>
          <p:nvPr/>
        </p:nvSpPr>
        <p:spPr>
          <a:xfrm>
            <a:off x="477686" y="3255707"/>
            <a:ext cx="2073411" cy="779831"/>
          </a:xfrm>
          <a:prstGeom prst="snip2DiagRect">
            <a:avLst>
              <a:gd name="adj1" fmla="val 0"/>
              <a:gd name="adj2" fmla="val 3636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Ponad 4 dni</a:t>
            </a:r>
            <a:endParaRPr lang="pl-PL" dirty="0"/>
          </a:p>
        </p:txBody>
      </p:sp>
      <p:sp>
        <p:nvSpPr>
          <p:cNvPr id="15" name="Prostokąt z rogami ściętymi po przekątnej 14"/>
          <p:cNvSpPr/>
          <p:nvPr/>
        </p:nvSpPr>
        <p:spPr>
          <a:xfrm>
            <a:off x="3852629" y="3282513"/>
            <a:ext cx="2044288" cy="790756"/>
          </a:xfrm>
          <a:prstGeom prst="snip2DiagRect">
            <a:avLst>
              <a:gd name="adj1" fmla="val 0"/>
              <a:gd name="adj2" fmla="val 3636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 dni</a:t>
            </a:r>
            <a:endParaRPr lang="pl-PL" dirty="0"/>
          </a:p>
        </p:txBody>
      </p:sp>
      <p:sp>
        <p:nvSpPr>
          <p:cNvPr id="16" name="Prostokąt z rogami ściętymi po przekątnej 15"/>
          <p:cNvSpPr/>
          <p:nvPr/>
        </p:nvSpPr>
        <p:spPr>
          <a:xfrm>
            <a:off x="8984643" y="3073358"/>
            <a:ext cx="1782094" cy="816697"/>
          </a:xfrm>
          <a:prstGeom prst="snip2DiagRect">
            <a:avLst>
              <a:gd name="adj1" fmla="val 0"/>
              <a:gd name="adj2" fmla="val 3636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 dni</a:t>
            </a:r>
            <a:endParaRPr lang="pl-PL" dirty="0"/>
          </a:p>
        </p:txBody>
      </p:sp>
      <p:sp>
        <p:nvSpPr>
          <p:cNvPr id="17" name="Prostokąt z rogami ściętymi po przekątnej 16"/>
          <p:cNvSpPr/>
          <p:nvPr/>
        </p:nvSpPr>
        <p:spPr>
          <a:xfrm>
            <a:off x="3852629" y="5981245"/>
            <a:ext cx="2000739" cy="631046"/>
          </a:xfrm>
          <a:prstGeom prst="snip2DiagRect">
            <a:avLst>
              <a:gd name="adj1" fmla="val 0"/>
              <a:gd name="adj2" fmla="val 3636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 dni</a:t>
            </a:r>
            <a:endParaRPr lang="pl-PL" dirty="0"/>
          </a:p>
        </p:txBody>
      </p:sp>
      <p:sp>
        <p:nvSpPr>
          <p:cNvPr id="18" name="Prostokąt z rogami ściętymi po przekątnej 17"/>
          <p:cNvSpPr/>
          <p:nvPr/>
        </p:nvSpPr>
        <p:spPr>
          <a:xfrm>
            <a:off x="9396636" y="5823482"/>
            <a:ext cx="2418244" cy="717612"/>
          </a:xfrm>
          <a:prstGeom prst="snip2DiagRect">
            <a:avLst>
              <a:gd name="adj1" fmla="val 0"/>
              <a:gd name="adj2" fmla="val 3636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 godziny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58" y="1798078"/>
            <a:ext cx="3661566" cy="23952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17" y="4812992"/>
            <a:ext cx="2650145" cy="17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207</TotalTime>
  <Words>301</Words>
  <Application>Microsoft Office PowerPoint</Application>
  <PresentationFormat>Panoramiczny</PresentationFormat>
  <Paragraphs>60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Wycinek</vt:lpstr>
      <vt:lpstr>NAJWAŻNIEJSZE INFORMACJE </vt:lpstr>
      <vt:lpstr>Sposoby przenoszenia </vt:lpstr>
      <vt:lpstr>Prezentacja programu PowerPoint</vt:lpstr>
      <vt:lpstr>Prezentacja programu PowerPoint</vt:lpstr>
      <vt:lpstr>Prezentacja programu PowerPoint</vt:lpstr>
      <vt:lpstr>Pamiętaj …</vt:lpstr>
      <vt:lpstr>Prezentacja programu PowerPoint</vt:lpstr>
      <vt:lpstr>Pamiętaj …</vt:lpstr>
      <vt:lpstr>Jak długo koronawirus utrzymuje się  na różnych powierzchniach …</vt:lpstr>
      <vt:lpstr>Prezentacja programu PowerPoint</vt:lpstr>
      <vt:lpstr>Prezentacja programu PowerPoint</vt:lpstr>
      <vt:lpstr>Ty przeciwko KORONAWIRUSOWI  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www.seaspolska.org</dc:title>
  <dc:creator>SP59</dc:creator>
  <cp:lastModifiedBy>SP59</cp:lastModifiedBy>
  <cp:revision>22</cp:revision>
  <dcterms:created xsi:type="dcterms:W3CDTF">2020-05-20T20:04:37Z</dcterms:created>
  <dcterms:modified xsi:type="dcterms:W3CDTF">2020-05-21T18:52:26Z</dcterms:modified>
</cp:coreProperties>
</file>